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_rels/slide18.xml.rels" ContentType="application/vnd.openxmlformats-package.relationships+xml"/>
  <Override PartName="/ppt/slides/_rels/slide1.xml.rels" ContentType="application/vnd.openxmlformats-package.relationships+xml"/>
  <Override PartName="/ppt/slides/_rels/slide20.xml.rels" ContentType="application/vnd.openxmlformats-package.relationships+xml"/>
  <Override PartName="/ppt/slides/_rels/slide2.xml.rels" ContentType="application/vnd.openxmlformats-package.relationships+xml"/>
  <Override PartName="/ppt/slides/_rels/slide7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9.xml.rels" ContentType="application/vnd.openxmlformats-package.relationships+xml"/>
  <Override PartName="/ppt/media/image1.png" ContentType="image/png"/>
  <Override PartName="/ppt/media/image2.png" ContentType="image/png"/>
  <Override PartName="/ppt/presProps.xml" ContentType="application/vnd.openxmlformats-officedocument.presentationml.presPro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aşlıklı İçerik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0320" cy="143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85800" y="1523880"/>
            <a:ext cx="4113000" cy="1598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32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995720" y="746640"/>
            <a:ext cx="6508800" cy="5470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2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0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İkinci düzey</a:t>
            </a:r>
            <a:endParaRPr b="0" lang="tr-TR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Üçüncü düzey</a:t>
            </a: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Dördüncü düzey</a:t>
            </a:r>
            <a:endParaRPr b="0" lang="tr-TR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Beşinci düzey</a:t>
            </a:r>
            <a:endParaRPr b="0" lang="tr-TR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685800" y="3124080"/>
            <a:ext cx="4113000" cy="3092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dt" idx="1"/>
          </p:nvPr>
        </p:nvSpPr>
        <p:spPr>
          <a:xfrm>
            <a:off x="8595360" y="6356520"/>
            <a:ext cx="290916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ftr" idx="2"/>
          </p:nvPr>
        </p:nvSpPr>
        <p:spPr>
          <a:xfrm>
            <a:off x="685800" y="6355800"/>
            <a:ext cx="77706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6"/>
          <p:cNvSpPr>
            <a:spLocks noGrp="1"/>
          </p:cNvSpPr>
          <p:nvPr>
            <p:ph type="sldNum" idx="3"/>
          </p:nvPr>
        </p:nvSpPr>
        <p:spPr>
          <a:xfrm>
            <a:off x="8763120" y="38088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308B995-E5BE-45A9-A4E1-AD25F4582593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aşlıklı Resim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0320" cy="143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85800" y="1523880"/>
            <a:ext cx="6871320" cy="1598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32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7861320" y="751320"/>
            <a:ext cx="3643200" cy="5465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Resim eklemek için simgeyi tıklatın</a:t>
            </a:r>
            <a:endParaRPr b="0" lang="tr-TR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685800" y="3124080"/>
            <a:ext cx="6871320" cy="3092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dt" idx="4"/>
          </p:nvPr>
        </p:nvSpPr>
        <p:spPr>
          <a:xfrm>
            <a:off x="8595360" y="6356520"/>
            <a:ext cx="290916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5"/>
          <p:cNvSpPr>
            <a:spLocks noGrp="1"/>
          </p:cNvSpPr>
          <p:nvPr>
            <p:ph type="ftr" idx="5"/>
          </p:nvPr>
        </p:nvSpPr>
        <p:spPr>
          <a:xfrm>
            <a:off x="685800" y="6355800"/>
            <a:ext cx="77706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6"/>
          <p:cNvSpPr>
            <a:spLocks noGrp="1"/>
          </p:cNvSpPr>
          <p:nvPr>
            <p:ph type="sldNum" idx="6"/>
          </p:nvPr>
        </p:nvSpPr>
        <p:spPr>
          <a:xfrm>
            <a:off x="8763120" y="38088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8623457-B269-49CC-B3F5-4E99E69EE399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Başlık Slaydı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0320" cy="143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" name="Picture 6" descr="C0-HD-BTM.png"/>
          <p:cNvPicPr/>
          <p:nvPr/>
        </p:nvPicPr>
        <p:blipFill>
          <a:blip r:embed="rId3"/>
          <a:stretch/>
        </p:blipFill>
        <p:spPr>
          <a:xfrm>
            <a:off x="0" y="4375080"/>
            <a:ext cx="12190320" cy="248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371600" y="1803240"/>
            <a:ext cx="9447120" cy="1823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6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6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dt" idx="7"/>
          </p:nvPr>
        </p:nvSpPr>
        <p:spPr>
          <a:xfrm>
            <a:off x="7909560" y="4314240"/>
            <a:ext cx="2909160" cy="372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ftr" idx="8"/>
          </p:nvPr>
        </p:nvSpPr>
        <p:spPr>
          <a:xfrm>
            <a:off x="1371600" y="4323960"/>
            <a:ext cx="63990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sldNum" idx="9"/>
          </p:nvPr>
        </p:nvSpPr>
        <p:spPr>
          <a:xfrm>
            <a:off x="8077320" y="143100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C6ACEDA-CF32-4286-B591-19C10320241B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Yazılı Panoramik Resim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0320" cy="143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4697280"/>
            <a:ext cx="10820160" cy="817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32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81840" y="941400"/>
            <a:ext cx="10820160" cy="3476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Resim eklemek için simgeyi tıklatın</a:t>
            </a:r>
            <a:endParaRPr b="0" lang="tr-TR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85800" y="5516640"/>
            <a:ext cx="10818720" cy="700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dt" idx="10"/>
          </p:nvPr>
        </p:nvSpPr>
        <p:spPr>
          <a:xfrm>
            <a:off x="8595360" y="6356520"/>
            <a:ext cx="290916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ftr" idx="11"/>
          </p:nvPr>
        </p:nvSpPr>
        <p:spPr>
          <a:xfrm>
            <a:off x="685800" y="6355800"/>
            <a:ext cx="77706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6"/>
          <p:cNvSpPr>
            <a:spLocks noGrp="1"/>
          </p:cNvSpPr>
          <p:nvPr>
            <p:ph type="sldNum" idx="12"/>
          </p:nvPr>
        </p:nvSpPr>
        <p:spPr>
          <a:xfrm>
            <a:off x="8763120" y="38088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0C1EECA-F196-48CE-A249-BD85B21B1F91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aşlık ve Resim Yazısı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0320" cy="143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0" name="Picture 7" descr="C0-HD-BTM.png"/>
          <p:cNvPicPr/>
          <p:nvPr/>
        </p:nvPicPr>
        <p:blipFill>
          <a:blip r:embed="rId3"/>
          <a:stretch/>
        </p:blipFill>
        <p:spPr>
          <a:xfrm>
            <a:off x="0" y="4375080"/>
            <a:ext cx="12190320" cy="248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85800" y="753480"/>
            <a:ext cx="10818720" cy="28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32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1024560" y="3648960"/>
            <a:ext cx="10128600" cy="997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dt" idx="13"/>
          </p:nvPr>
        </p:nvSpPr>
        <p:spPr>
          <a:xfrm>
            <a:off x="7814520" y="380880"/>
            <a:ext cx="290916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ftr" idx="14"/>
          </p:nvPr>
        </p:nvSpPr>
        <p:spPr>
          <a:xfrm>
            <a:off x="685800" y="379800"/>
            <a:ext cx="698976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sldNum" idx="15"/>
          </p:nvPr>
        </p:nvSpPr>
        <p:spPr>
          <a:xfrm>
            <a:off x="10862280" y="380880"/>
            <a:ext cx="64188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2054C0E-7C58-4A7F-9A0F-5BF3746AA529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Resim Yazılı Alıntı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0320" cy="143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" name="Picture 12" descr="C0-HD-BTM.png"/>
          <p:cNvPicPr/>
          <p:nvPr/>
        </p:nvPicPr>
        <p:blipFill>
          <a:blip r:embed="rId3"/>
          <a:stretch/>
        </p:blipFill>
        <p:spPr>
          <a:xfrm>
            <a:off x="0" y="4375080"/>
            <a:ext cx="12190320" cy="248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1024560" y="753480"/>
            <a:ext cx="10149840" cy="2602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32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1303920" y="3365640"/>
            <a:ext cx="9590760" cy="442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1024560" y="3960000"/>
            <a:ext cx="10149840" cy="678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dt" idx="16"/>
          </p:nvPr>
        </p:nvSpPr>
        <p:spPr>
          <a:xfrm>
            <a:off x="7814520" y="380880"/>
            <a:ext cx="290916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ftr" idx="17"/>
          </p:nvPr>
        </p:nvSpPr>
        <p:spPr>
          <a:xfrm>
            <a:off x="685800" y="379800"/>
            <a:ext cx="698976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sldNum" idx="18"/>
          </p:nvPr>
        </p:nvSpPr>
        <p:spPr>
          <a:xfrm>
            <a:off x="10862280" y="380880"/>
            <a:ext cx="64188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218A889-FC4E-4288-877E-CCF64F9735B2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TextBox 8"/>
          <p:cNvSpPr/>
          <p:nvPr/>
        </p:nvSpPr>
        <p:spPr>
          <a:xfrm>
            <a:off x="476280" y="933480"/>
            <a:ext cx="607680" cy="58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en-US" sz="8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“</a:t>
            </a:r>
            <a:endParaRPr b="0" lang="tr-TR" sz="8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" name="TextBox 9"/>
          <p:cNvSpPr/>
          <p:nvPr/>
        </p:nvSpPr>
        <p:spPr>
          <a:xfrm>
            <a:off x="10984320" y="2701440"/>
            <a:ext cx="607680" cy="58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r" defTabSz="914400">
              <a:lnSpc>
                <a:spcPct val="100000"/>
              </a:lnSpc>
            </a:pPr>
            <a:r>
              <a:rPr b="0" lang="en-US" sz="8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”</a:t>
            </a:r>
            <a:endParaRPr b="0" lang="tr-TR" sz="8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İsim Kartı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0320" cy="143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" name="Picture 8" descr="C0-HD-BTM.png"/>
          <p:cNvPicPr/>
          <p:nvPr/>
        </p:nvPicPr>
        <p:blipFill>
          <a:blip r:embed="rId3"/>
          <a:stretch/>
        </p:blipFill>
        <p:spPr>
          <a:xfrm>
            <a:off x="0" y="4375080"/>
            <a:ext cx="12190320" cy="248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024560" y="1124640"/>
            <a:ext cx="10144440" cy="2509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32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1024560" y="3648240"/>
            <a:ext cx="10143000" cy="99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dt" idx="19"/>
          </p:nvPr>
        </p:nvSpPr>
        <p:spPr>
          <a:xfrm>
            <a:off x="7814520" y="378720"/>
            <a:ext cx="290916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ftr" idx="20"/>
          </p:nvPr>
        </p:nvSpPr>
        <p:spPr>
          <a:xfrm>
            <a:off x="685800" y="378720"/>
            <a:ext cx="698976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sldNum" idx="21"/>
          </p:nvPr>
        </p:nvSpPr>
        <p:spPr>
          <a:xfrm>
            <a:off x="10862280" y="380880"/>
            <a:ext cx="64188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5C2BBE2-80EF-4BAF-873C-E97FDEF98159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3 Sütun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0320" cy="143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2895480" y="762120"/>
            <a:ext cx="8608680" cy="1302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685800" y="2202120"/>
            <a:ext cx="3454560" cy="615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685800" y="2904480"/>
            <a:ext cx="3454560" cy="3312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4368960" y="2201400"/>
            <a:ext cx="3454560" cy="62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" name="PlaceHolder 5"/>
          <p:cNvSpPr>
            <a:spLocks noGrp="1"/>
          </p:cNvSpPr>
          <p:nvPr>
            <p:ph type="body"/>
          </p:nvPr>
        </p:nvSpPr>
        <p:spPr>
          <a:xfrm>
            <a:off x="4366800" y="2904120"/>
            <a:ext cx="3454560" cy="3312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" name="PlaceHolder 6"/>
          <p:cNvSpPr>
            <a:spLocks noGrp="1"/>
          </p:cNvSpPr>
          <p:nvPr>
            <p:ph type="body"/>
          </p:nvPr>
        </p:nvSpPr>
        <p:spPr>
          <a:xfrm>
            <a:off x="8051760" y="2192760"/>
            <a:ext cx="3454560" cy="62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" name="PlaceHolder 7"/>
          <p:cNvSpPr>
            <a:spLocks noGrp="1"/>
          </p:cNvSpPr>
          <p:nvPr>
            <p:ph type="body"/>
          </p:nvPr>
        </p:nvSpPr>
        <p:spPr>
          <a:xfrm>
            <a:off x="8051760" y="2904480"/>
            <a:ext cx="3454560" cy="3312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" name="PlaceHolder 8"/>
          <p:cNvSpPr>
            <a:spLocks noGrp="1"/>
          </p:cNvSpPr>
          <p:nvPr>
            <p:ph type="dt" idx="22"/>
          </p:nvPr>
        </p:nvSpPr>
        <p:spPr>
          <a:xfrm>
            <a:off x="8595360" y="6356520"/>
            <a:ext cx="290916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2" name="PlaceHolder 9"/>
          <p:cNvSpPr>
            <a:spLocks noGrp="1"/>
          </p:cNvSpPr>
          <p:nvPr>
            <p:ph type="ftr" idx="23"/>
          </p:nvPr>
        </p:nvSpPr>
        <p:spPr>
          <a:xfrm>
            <a:off x="685800" y="6355800"/>
            <a:ext cx="77706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PlaceHolder 10"/>
          <p:cNvSpPr>
            <a:spLocks noGrp="1"/>
          </p:cNvSpPr>
          <p:nvPr>
            <p:ph type="sldNum" idx="24"/>
          </p:nvPr>
        </p:nvSpPr>
        <p:spPr>
          <a:xfrm>
            <a:off x="8763120" y="38088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B4ED368-C597-43E8-B38A-6CEE579F0659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3 Resim Sütunu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0320" cy="143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2895480" y="762120"/>
            <a:ext cx="8608680" cy="129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88680" y="4191120"/>
            <a:ext cx="3449880" cy="681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688680" y="2362320"/>
            <a:ext cx="3449880" cy="1522080"/>
          </a:xfrm>
          <a:prstGeom prst="rect">
            <a:avLst/>
          </a:prstGeom>
          <a:noFill/>
          <a:ln w="0">
            <a:noFill/>
          </a:ln>
          <a:effectLst>
            <a:outerShdw dist="50760" dir="5400000" blurRad="50760" rotWithShape="0">
              <a:srgbClr val="000000">
                <a:alpha val="43000"/>
              </a:srgbClr>
            </a:outerShdw>
          </a:effectLst>
        </p:spPr>
        <p:txBody>
          <a:bodyPr lIns="90000" rIns="90000" tIns="45000" bIns="45000" anchor="t">
            <a:norm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Resim eklemek için simgeyi tıklatın</a:t>
            </a:r>
            <a:endParaRPr b="0" lang="tr-TR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688680" y="4873680"/>
            <a:ext cx="3449880" cy="1343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" name="PlaceHolder 5"/>
          <p:cNvSpPr>
            <a:spLocks noGrp="1"/>
          </p:cNvSpPr>
          <p:nvPr>
            <p:ph type="body"/>
          </p:nvPr>
        </p:nvSpPr>
        <p:spPr>
          <a:xfrm>
            <a:off x="4374360" y="4191120"/>
            <a:ext cx="3447000" cy="681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" name="PlaceHolder 6"/>
          <p:cNvSpPr>
            <a:spLocks noGrp="1"/>
          </p:cNvSpPr>
          <p:nvPr>
            <p:ph type="body"/>
          </p:nvPr>
        </p:nvSpPr>
        <p:spPr>
          <a:xfrm>
            <a:off x="4374360" y="2362320"/>
            <a:ext cx="3447000" cy="1522080"/>
          </a:xfrm>
          <a:prstGeom prst="rect">
            <a:avLst/>
          </a:prstGeom>
          <a:noFill/>
          <a:ln w="0">
            <a:noFill/>
          </a:ln>
          <a:effectLst>
            <a:outerShdw dist="50760" dir="5400000" blurRad="50760" rotWithShape="0">
              <a:srgbClr val="000000">
                <a:alpha val="43000"/>
              </a:srgbClr>
            </a:outerShdw>
          </a:effectLst>
        </p:spPr>
        <p:txBody>
          <a:bodyPr lIns="90000" rIns="90000" tIns="45000" bIns="45000" anchor="t">
            <a:norm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Resim eklemek için simgeyi tıklatın</a:t>
            </a:r>
            <a:endParaRPr b="0" lang="tr-TR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" name="PlaceHolder 7"/>
          <p:cNvSpPr>
            <a:spLocks noGrp="1"/>
          </p:cNvSpPr>
          <p:nvPr>
            <p:ph type="body"/>
          </p:nvPr>
        </p:nvSpPr>
        <p:spPr>
          <a:xfrm>
            <a:off x="4374360" y="4873680"/>
            <a:ext cx="3447000" cy="1343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" name="PlaceHolder 8"/>
          <p:cNvSpPr>
            <a:spLocks noGrp="1"/>
          </p:cNvSpPr>
          <p:nvPr>
            <p:ph type="body"/>
          </p:nvPr>
        </p:nvSpPr>
        <p:spPr>
          <a:xfrm>
            <a:off x="8049600" y="4191120"/>
            <a:ext cx="3454560" cy="681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" name="PlaceHolder 9"/>
          <p:cNvSpPr>
            <a:spLocks noGrp="1"/>
          </p:cNvSpPr>
          <p:nvPr>
            <p:ph type="body"/>
          </p:nvPr>
        </p:nvSpPr>
        <p:spPr>
          <a:xfrm>
            <a:off x="8049960" y="2362320"/>
            <a:ext cx="3445920" cy="1522080"/>
          </a:xfrm>
          <a:prstGeom prst="rect">
            <a:avLst/>
          </a:prstGeom>
          <a:noFill/>
          <a:ln w="0">
            <a:noFill/>
          </a:ln>
          <a:effectLst>
            <a:outerShdw dist="50760" dir="5400000" blurRad="50760" rotWithShape="0">
              <a:srgbClr val="000000">
                <a:alpha val="43000"/>
              </a:srgbClr>
            </a:outerShdw>
          </a:effectLst>
        </p:spPr>
        <p:txBody>
          <a:bodyPr lIns="90000" rIns="90000" tIns="45000" bIns="45000" anchor="t">
            <a:norm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Resim eklemek için simgeyi tıklatın</a:t>
            </a:r>
            <a:endParaRPr b="0" lang="tr-TR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" name="PlaceHolder 10"/>
          <p:cNvSpPr>
            <a:spLocks noGrp="1"/>
          </p:cNvSpPr>
          <p:nvPr>
            <p:ph type="body"/>
          </p:nvPr>
        </p:nvSpPr>
        <p:spPr>
          <a:xfrm>
            <a:off x="8049600" y="4873680"/>
            <a:ext cx="3450600" cy="1343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" name="PlaceHolder 11"/>
          <p:cNvSpPr>
            <a:spLocks noGrp="1"/>
          </p:cNvSpPr>
          <p:nvPr>
            <p:ph type="dt" idx="25"/>
          </p:nvPr>
        </p:nvSpPr>
        <p:spPr>
          <a:xfrm>
            <a:off x="8595360" y="6356520"/>
            <a:ext cx="290916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PlaceHolder 12"/>
          <p:cNvSpPr>
            <a:spLocks noGrp="1"/>
          </p:cNvSpPr>
          <p:nvPr>
            <p:ph type="ftr" idx="26"/>
          </p:nvPr>
        </p:nvSpPr>
        <p:spPr>
          <a:xfrm>
            <a:off x="685800" y="6355800"/>
            <a:ext cx="77706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PlaceHolder 13"/>
          <p:cNvSpPr>
            <a:spLocks noGrp="1"/>
          </p:cNvSpPr>
          <p:nvPr>
            <p:ph type="sldNum" idx="27"/>
          </p:nvPr>
        </p:nvSpPr>
        <p:spPr>
          <a:xfrm>
            <a:off x="8763120" y="38088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4006761-D0A2-4A5F-8E12-85DE834308D5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Başlık ve Dikey Metin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0320" cy="143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08680" cy="129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685800" y="2194560"/>
            <a:ext cx="10818720" cy="402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2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0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İkinci düzey</a:t>
            </a:r>
            <a:endParaRPr b="0" lang="tr-TR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Üçüncü düzey</a:t>
            </a: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Dördüncü düzey</a:t>
            </a:r>
            <a:endParaRPr b="0" lang="tr-TR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Beşinci düzey</a:t>
            </a:r>
            <a:endParaRPr b="0" lang="tr-TR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dt" idx="28"/>
          </p:nvPr>
        </p:nvSpPr>
        <p:spPr>
          <a:xfrm>
            <a:off x="8595360" y="6356520"/>
            <a:ext cx="290916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ftr" idx="29"/>
          </p:nvPr>
        </p:nvSpPr>
        <p:spPr>
          <a:xfrm>
            <a:off x="685800" y="6355800"/>
            <a:ext cx="77706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sldNum" idx="30"/>
          </p:nvPr>
        </p:nvSpPr>
        <p:spPr>
          <a:xfrm>
            <a:off x="8763120" y="38088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1BA4F09-8D78-44ED-9A23-A6E59AA1DD12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Dikey Başlık ve Metin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0320" cy="143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5" name="Picture 7" descr="C0-HD-BTM.png"/>
          <p:cNvPicPr/>
          <p:nvPr/>
        </p:nvPicPr>
        <p:blipFill>
          <a:blip r:embed="rId3"/>
          <a:stretch/>
        </p:blipFill>
        <p:spPr>
          <a:xfrm>
            <a:off x="0" y="4375080"/>
            <a:ext cx="12190320" cy="248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9448920" y="745200"/>
            <a:ext cx="2055600" cy="390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1024560" y="745200"/>
            <a:ext cx="8202240" cy="390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2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0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İkinci düzey</a:t>
            </a:r>
            <a:endParaRPr b="0" lang="tr-TR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Üçüncü düzey</a:t>
            </a: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Dördüncü düzey</a:t>
            </a:r>
            <a:endParaRPr b="0" lang="tr-TR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Beşinci düzey</a:t>
            </a:r>
            <a:endParaRPr b="0" lang="tr-TR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dt" idx="31"/>
          </p:nvPr>
        </p:nvSpPr>
        <p:spPr>
          <a:xfrm>
            <a:off x="7814520" y="379800"/>
            <a:ext cx="290916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ftr" idx="32"/>
          </p:nvPr>
        </p:nvSpPr>
        <p:spPr>
          <a:xfrm>
            <a:off x="685800" y="380880"/>
            <a:ext cx="698976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sldNum" idx="33"/>
          </p:nvPr>
        </p:nvSpPr>
        <p:spPr>
          <a:xfrm>
            <a:off x="10862280" y="380880"/>
            <a:ext cx="64188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B2EC269-2C84-4B9D-B13A-A5F468A4F83E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Başlık ve İçerik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0320" cy="143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08680" cy="129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685800" y="2194560"/>
            <a:ext cx="10818720" cy="402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2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0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İkinci düzey</a:t>
            </a:r>
            <a:endParaRPr b="0" lang="tr-TR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Üçüncü düzey</a:t>
            </a: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Dördüncü düzey</a:t>
            </a:r>
            <a:endParaRPr b="0" lang="tr-TR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Beşinci düzey</a:t>
            </a:r>
            <a:endParaRPr b="0" lang="tr-TR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dt" idx="34"/>
          </p:nvPr>
        </p:nvSpPr>
        <p:spPr>
          <a:xfrm>
            <a:off x="8595360" y="6356520"/>
            <a:ext cx="290916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ftr" idx="35"/>
          </p:nvPr>
        </p:nvSpPr>
        <p:spPr>
          <a:xfrm>
            <a:off x="685800" y="6355800"/>
            <a:ext cx="77706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6" name="PlaceHolder 5"/>
          <p:cNvSpPr>
            <a:spLocks noGrp="1"/>
          </p:cNvSpPr>
          <p:nvPr>
            <p:ph type="sldNum" idx="36"/>
          </p:nvPr>
        </p:nvSpPr>
        <p:spPr>
          <a:xfrm>
            <a:off x="8763120" y="38088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BFACB29-057C-4174-B2DD-7597A897C703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ölüm Üstbilgisi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0320" cy="143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8" name="Picture 8" descr="C0-HD-BTM.png"/>
          <p:cNvPicPr/>
          <p:nvPr/>
        </p:nvPicPr>
        <p:blipFill>
          <a:blip r:embed="rId3"/>
          <a:stretch/>
        </p:blipFill>
        <p:spPr>
          <a:xfrm>
            <a:off x="0" y="4375080"/>
            <a:ext cx="12190320" cy="248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685800" y="753480"/>
            <a:ext cx="10818720" cy="2800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algn="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1024560" y="3641760"/>
            <a:ext cx="10488240" cy="954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20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dt" idx="37"/>
          </p:nvPr>
        </p:nvSpPr>
        <p:spPr>
          <a:xfrm>
            <a:off x="7814520" y="380880"/>
            <a:ext cx="290916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ftr" idx="38"/>
          </p:nvPr>
        </p:nvSpPr>
        <p:spPr>
          <a:xfrm>
            <a:off x="685800" y="380880"/>
            <a:ext cx="6989760" cy="36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3" name="PlaceHolder 5"/>
          <p:cNvSpPr>
            <a:spLocks noGrp="1"/>
          </p:cNvSpPr>
          <p:nvPr>
            <p:ph type="sldNum" idx="39"/>
          </p:nvPr>
        </p:nvSpPr>
        <p:spPr>
          <a:xfrm>
            <a:off x="10862280" y="380880"/>
            <a:ext cx="64188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54260DB-BA93-4700-8723-62A8BCC2113A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İki İçerik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0320" cy="143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08680" cy="129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685800" y="2194560"/>
            <a:ext cx="5332320" cy="402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2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0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İkinci düzey</a:t>
            </a:r>
            <a:endParaRPr b="0" lang="tr-TR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Üçüncü düzey</a:t>
            </a: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Dördüncü düzey</a:t>
            </a:r>
            <a:endParaRPr b="0" lang="tr-TR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Beşinci düzey</a:t>
            </a:r>
            <a:endParaRPr b="0" lang="tr-TR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6172200" y="2194560"/>
            <a:ext cx="5332320" cy="402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2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0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İkinci düzey</a:t>
            </a:r>
            <a:endParaRPr b="0" lang="tr-TR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Üçüncü düzey</a:t>
            </a: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Dördüncü düzey</a:t>
            </a:r>
            <a:endParaRPr b="0" lang="tr-TR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Beşinci düzey</a:t>
            </a:r>
            <a:endParaRPr b="0" lang="tr-TR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dt" idx="40"/>
          </p:nvPr>
        </p:nvSpPr>
        <p:spPr>
          <a:xfrm>
            <a:off x="8595360" y="6356520"/>
            <a:ext cx="290916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ftr" idx="41"/>
          </p:nvPr>
        </p:nvSpPr>
        <p:spPr>
          <a:xfrm>
            <a:off x="685800" y="6355800"/>
            <a:ext cx="77706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0" name="PlaceHolder 6"/>
          <p:cNvSpPr>
            <a:spLocks noGrp="1"/>
          </p:cNvSpPr>
          <p:nvPr>
            <p:ph type="sldNum" idx="42"/>
          </p:nvPr>
        </p:nvSpPr>
        <p:spPr>
          <a:xfrm>
            <a:off x="8763120" y="38088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2AEF88D-FF2E-4DC8-AE0E-B4B1A1789542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Karşılaştırma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0320" cy="143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2895480" y="762120"/>
            <a:ext cx="8608680" cy="1293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914400" y="2183760"/>
            <a:ext cx="5078160" cy="822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685800" y="3132720"/>
            <a:ext cx="5310000" cy="3084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2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0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İkinci düzey</a:t>
            </a:r>
            <a:endParaRPr b="0" lang="tr-TR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Üçüncü düzey</a:t>
            </a: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Dördüncü düzey</a:t>
            </a:r>
            <a:endParaRPr b="0" lang="tr-TR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Beşinci düzey</a:t>
            </a:r>
            <a:endParaRPr b="0" lang="tr-TR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6400800" y="2183760"/>
            <a:ext cx="5103720" cy="822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 type="body"/>
          </p:nvPr>
        </p:nvSpPr>
        <p:spPr>
          <a:xfrm>
            <a:off x="6172200" y="3132720"/>
            <a:ext cx="5332320" cy="3084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2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0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İkinci düzey</a:t>
            </a:r>
            <a:endParaRPr b="0" lang="tr-TR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Üçüncü düzey</a:t>
            </a:r>
            <a:endParaRPr b="0" lang="tr-TR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Dördüncü düzey</a:t>
            </a:r>
            <a:endParaRPr b="0" lang="tr-TR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Beşinci düzey</a:t>
            </a:r>
            <a:endParaRPr b="0" lang="tr-TR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7" name="PlaceHolder 6"/>
          <p:cNvSpPr>
            <a:spLocks noGrp="1"/>
          </p:cNvSpPr>
          <p:nvPr>
            <p:ph type="dt" idx="43"/>
          </p:nvPr>
        </p:nvSpPr>
        <p:spPr>
          <a:xfrm>
            <a:off x="8595360" y="6356520"/>
            <a:ext cx="290916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8" name="PlaceHolder 7"/>
          <p:cNvSpPr>
            <a:spLocks noGrp="1"/>
          </p:cNvSpPr>
          <p:nvPr>
            <p:ph type="ftr" idx="44"/>
          </p:nvPr>
        </p:nvSpPr>
        <p:spPr>
          <a:xfrm>
            <a:off x="685800" y="6355800"/>
            <a:ext cx="77706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9" name="PlaceHolder 8"/>
          <p:cNvSpPr>
            <a:spLocks noGrp="1"/>
          </p:cNvSpPr>
          <p:nvPr>
            <p:ph type="sldNum" idx="45"/>
          </p:nvPr>
        </p:nvSpPr>
        <p:spPr>
          <a:xfrm>
            <a:off x="8763120" y="38088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0E02071-CEF7-4FB5-924E-9AD5228EE1E9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Yalnızca Başlık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0320" cy="143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08680" cy="129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dt" idx="46"/>
          </p:nvPr>
        </p:nvSpPr>
        <p:spPr>
          <a:xfrm>
            <a:off x="8595360" y="6356520"/>
            <a:ext cx="290916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ftr" idx="47"/>
          </p:nvPr>
        </p:nvSpPr>
        <p:spPr>
          <a:xfrm>
            <a:off x="685800" y="6355800"/>
            <a:ext cx="77706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 type="sldNum" idx="48"/>
          </p:nvPr>
        </p:nvSpPr>
        <p:spPr>
          <a:xfrm>
            <a:off x="8763120" y="38088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91291D2-96A8-461B-B51B-DD101F444645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oş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0320" cy="143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6" name="PlaceHolder 1"/>
          <p:cNvSpPr>
            <a:spLocks noGrp="1"/>
          </p:cNvSpPr>
          <p:nvPr>
            <p:ph type="dt" idx="49"/>
          </p:nvPr>
        </p:nvSpPr>
        <p:spPr>
          <a:xfrm>
            <a:off x="8595360" y="6356520"/>
            <a:ext cx="290916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ftr" idx="50"/>
          </p:nvPr>
        </p:nvSpPr>
        <p:spPr>
          <a:xfrm>
            <a:off x="685800" y="6355800"/>
            <a:ext cx="77706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sldNum" idx="51"/>
          </p:nvPr>
        </p:nvSpPr>
        <p:spPr>
          <a:xfrm>
            <a:off x="8763120" y="380880"/>
            <a:ext cx="27414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FB95753-AEB0-4547-ADB2-A13BEB9495EB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1523880" y="751680"/>
            <a:ext cx="8608680" cy="129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Hİ II   DERSİN İŞLENİŞİ KONULAR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/>
          </p:nvPr>
        </p:nvSpPr>
        <p:spPr>
          <a:xfrm>
            <a:off x="685800" y="2194560"/>
            <a:ext cx="10818720" cy="402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2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          Dersin Kazanımları:</a:t>
            </a:r>
            <a:endParaRPr b="0" lang="tr-TR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2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   Bu dersi tamamlayan öğrenciler, aşağıdaki becerileri ve bilgileri kazanacaktır:</a:t>
            </a:r>
            <a:endParaRPr b="0" lang="tr-TR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tr-TR" sz="22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    </a:t>
            </a:r>
            <a:r>
              <a:rPr b="0" lang="tr-TR" sz="22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 1.Ders kapsamında öğrenciler, hi tanımlarını öğrenirler. Halkla ilişkiler, “kendini anlatmak” değil, doğru biçimde anlaşılmayı sağlamak sanatıdır.</a:t>
            </a:r>
            <a:r>
              <a:rPr b="0" lang="tr-TR" sz="22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 </a:t>
            </a:r>
            <a:endParaRPr b="0" lang="tr-TR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1523880" y="751680"/>
            <a:ext cx="8608680" cy="129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Hİ II   DERSİN İŞLENİŞİ KONULAR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85800" y="2194560"/>
            <a:ext cx="10818720" cy="402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400" strike="noStrike" u="none">
                <a:solidFill>
                  <a:schemeClr val="lt1"/>
                </a:solidFill>
                <a:effectLst/>
                <a:uFillTx/>
                <a:latin typeface="Century Gothic"/>
                <a:ea typeface="Microsoft YaHei"/>
              </a:rPr>
              <a:t>      2. </a:t>
            </a:r>
            <a:r>
              <a:rPr b="1" lang="tr-TR" sz="2400" strike="noStrike" u="none">
                <a:solidFill>
                  <a:srgbClr val="ffffff"/>
                </a:solidFill>
                <a:effectLst/>
                <a:uFillTx/>
                <a:latin typeface="Century Gothic"/>
                <a:ea typeface="Microsoft YaHei"/>
              </a:rPr>
              <a:t> </a:t>
            </a:r>
            <a:r>
              <a:rPr b="1" lang="tr-TR" sz="22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Örgüt Kavramı ve Halkla İlişkilerin Önemi </a:t>
            </a:r>
            <a:endParaRPr b="0" lang="tr-TR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      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Halkla İlişkiler, örgütün iç ve dış hedef kitleleriyle güven, anlayış ve itibar temelli ilişkiler kurmasınısağlar.Güçlü örgütler, yalnızca iyi çalışan değil, iyi iletişim kuran örgütlerdir. </a:t>
            </a:r>
            <a:endParaRPr b="0" lang="tr-TR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1523880" y="751680"/>
            <a:ext cx="8608680" cy="129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Hİ II   DERSİN İŞLENİŞİ KONULAR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685800" y="1800000"/>
            <a:ext cx="10818720" cy="486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400" strike="noStrike" u="none">
                <a:solidFill>
                  <a:srgbClr val="ffff00"/>
                </a:solidFill>
                <a:effectLst/>
                <a:uFillTx/>
                <a:latin typeface="Century Gothic"/>
                <a:ea typeface="Microsoft YaHei"/>
              </a:rPr>
              <a:t>   </a:t>
            </a:r>
            <a:r>
              <a:rPr b="1" lang="tr-TR" sz="2400" strike="noStrike" u="none">
                <a:solidFill>
                  <a:srgbClr val="ffffff"/>
                </a:solidFill>
                <a:effectLst/>
                <a:uFillTx/>
                <a:latin typeface="Century Gothic"/>
                <a:ea typeface="Microsoft YaHei"/>
              </a:rPr>
              <a:t>  3. </a:t>
            </a:r>
            <a:r>
              <a:rPr b="1" lang="tr-TR" sz="28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HALKLA İLİŞKİLERDE HEDEF KİTLE</a:t>
            </a:r>
            <a:r>
              <a:rPr b="1" lang="tr-TR" sz="2400" strike="noStrike" u="none">
                <a:solidFill>
                  <a:srgbClr val="ffffff"/>
                </a:solidFill>
                <a:effectLst/>
                <a:uFillTx/>
                <a:latin typeface="Century Gothic"/>
              </a:rPr>
              <a:t> 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tr-TR" sz="2400" strike="noStrike" u="none">
                <a:solidFill>
                  <a:srgbClr val="ffffff"/>
                </a:solidFill>
                <a:effectLst/>
                <a:uFillTx/>
                <a:latin typeface="Century Gothic"/>
              </a:rPr>
              <a:t>     </a:t>
            </a:r>
            <a:r>
              <a:rPr b="0" lang="tr-TR" sz="2400" strike="noStrike" u="none">
                <a:solidFill>
                  <a:srgbClr val="ffffff"/>
                </a:solidFill>
                <a:effectLst/>
                <a:uFillTx/>
                <a:latin typeface="Century Gothic"/>
              </a:rPr>
              <a:t>Halkla İlişkilerde Hedef Kitle Türleri: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tr-TR" sz="24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     </a:t>
            </a:r>
            <a:r>
              <a:rPr b="0" lang="tr-TR" sz="2400" strike="noStrike" u="none">
                <a:solidFill>
                  <a:srgbClr val="ffffff"/>
                </a:solidFill>
                <a:effectLst/>
                <a:uFillTx/>
                <a:latin typeface="Century Gothic"/>
              </a:rPr>
              <a:t>İç hedef kitle:</a:t>
            </a:r>
            <a:r>
              <a:rPr b="0" lang="tr-TR" sz="24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 Çalışanlar, yöneticiler, ortaklar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tr-TR" sz="24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   </a:t>
            </a:r>
            <a:r>
              <a:rPr b="0" lang="tr-TR" sz="2400" strike="noStrike" u="none">
                <a:solidFill>
                  <a:srgbClr val="ffffff"/>
                </a:solidFill>
                <a:effectLst/>
                <a:uFillTx/>
                <a:latin typeface="Century Gothic"/>
              </a:rPr>
              <a:t>Dış hedef kitle: </a:t>
            </a:r>
            <a:r>
              <a:rPr b="0" lang="tr-TR" sz="24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Müşteriler, medya, kamuoyu, rakipler, sivil toplum, devlet kurumları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tr-TR" sz="21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  Halkla ilişkilerde başarı, herkese değil, doğru hedef kitleye konuşmakla mümkündür. </a:t>
            </a:r>
            <a:endParaRPr b="0" lang="tr-TR" sz="2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1523880" y="751680"/>
            <a:ext cx="8608680" cy="129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Hİ II   DERSİN İŞLENİŞİ KONULAR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/>
          </p:nvPr>
        </p:nvSpPr>
        <p:spPr>
          <a:xfrm>
            <a:off x="736560" y="2044800"/>
            <a:ext cx="10818720" cy="4435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000" strike="noStrike" u="none">
                <a:solidFill>
                  <a:srgbClr val="ffff00"/>
                </a:solidFill>
                <a:effectLst/>
                <a:uFillTx/>
                <a:latin typeface="Century Gothic"/>
                <a:ea typeface="Microsoft YaHei"/>
              </a:rPr>
              <a:t>     </a:t>
            </a:r>
            <a:r>
              <a:rPr b="1" lang="tr-TR" sz="2000" strike="noStrike" u="none">
                <a:solidFill>
                  <a:srgbClr val="ffffff"/>
                </a:solidFill>
                <a:effectLst/>
                <a:uFillTx/>
                <a:latin typeface="Century Gothic"/>
                <a:ea typeface="Microsoft YaHei"/>
              </a:rPr>
              <a:t>4. </a:t>
            </a:r>
            <a:r>
              <a:rPr b="1" lang="tr-TR" sz="22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HALKLA İLİŞKİLERDE HEDEF KİTLE YÖNETİMİ</a:t>
            </a:r>
            <a:endParaRPr b="0" lang="tr-TR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60000" indent="4572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tr-TR" sz="22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Hedef Kitle Yönetiminin Aşamaları:</a:t>
            </a:r>
            <a:endParaRPr b="0" lang="tr-TR" sz="2200" strike="noStrike" u="none">
              <a:solidFill>
                <a:srgbClr val="ffffff"/>
              </a:solidFill>
              <a:effectLst/>
              <a:uFillTx/>
              <a:latin typeface="Arial"/>
              <a:ea typeface="Microsoft YaHei"/>
            </a:endParaRPr>
          </a:p>
          <a:p>
            <a:pPr marL="360000" indent="4572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tr-TR" sz="22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Hedef kitlenin belirlenmesi</a:t>
            </a:r>
            <a:endParaRPr b="0" lang="tr-TR" sz="2200" strike="noStrike" u="none">
              <a:solidFill>
                <a:srgbClr val="ffffff"/>
              </a:solidFill>
              <a:effectLst/>
              <a:uFillTx/>
              <a:latin typeface="Arial"/>
              <a:ea typeface="Microsoft YaHei"/>
            </a:endParaRPr>
          </a:p>
          <a:p>
            <a:pPr marL="360000" indent="4572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tr-TR" sz="22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Özelliklerinin analiz edilmesi</a:t>
            </a:r>
            <a:endParaRPr b="0" lang="tr-TR" sz="2200" strike="noStrike" u="none">
              <a:solidFill>
                <a:srgbClr val="ffffff"/>
              </a:solidFill>
              <a:effectLst/>
              <a:uFillTx/>
              <a:latin typeface="Arial"/>
              <a:ea typeface="Microsoft YaHei"/>
            </a:endParaRPr>
          </a:p>
          <a:p>
            <a:pPr marL="360000" indent="4572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tr-TR" sz="22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Önceliklendirilmesi</a:t>
            </a:r>
            <a:endParaRPr b="0" lang="tr-TR" sz="2200" strike="noStrike" u="none">
              <a:solidFill>
                <a:srgbClr val="ffffff"/>
              </a:solidFill>
              <a:effectLst/>
              <a:uFillTx/>
              <a:latin typeface="Arial"/>
              <a:ea typeface="Microsoft YaHei"/>
            </a:endParaRPr>
          </a:p>
          <a:p>
            <a:pPr marL="360000" indent="4572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tr-TR" sz="22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Uygun mesaj ve iletişim araçlarının seçilmesi</a:t>
            </a:r>
            <a:endParaRPr b="0" lang="tr-TR" sz="2200" strike="noStrike" u="none">
              <a:solidFill>
                <a:srgbClr val="ffffff"/>
              </a:solidFill>
              <a:effectLst/>
              <a:uFillTx/>
              <a:latin typeface="Arial"/>
              <a:ea typeface="Microsoft YaHei"/>
            </a:endParaRPr>
          </a:p>
          <a:p>
            <a:pPr marL="360000" indent="4572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tr-TR" sz="21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Microsoft YaHei"/>
              </a:rPr>
              <a:t>Sürekli geri bildirim ve ilişki yönetimi </a:t>
            </a:r>
            <a:endParaRPr b="0" lang="tr-TR" sz="2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endParaRPr b="0" lang="tr-TR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286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1523880" y="751680"/>
            <a:ext cx="8608680" cy="129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Hİ II   DERSİN İŞLENİŞİ KONULAR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685800" y="1800000"/>
            <a:ext cx="10818720" cy="5058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200" strike="noStrike" u="none">
                <a:solidFill>
                  <a:srgbClr val="ffffff"/>
                </a:solidFill>
                <a:effectLst/>
                <a:uFillTx/>
                <a:latin typeface="Century Gothic"/>
                <a:ea typeface="Microsoft YaHei"/>
              </a:rPr>
              <a:t>5. </a:t>
            </a:r>
            <a:r>
              <a:rPr b="1" lang="tr-TR" sz="20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İLETİŞİM ORTAM VE ARAÇLARININ SINIFLANDIRILMASI</a:t>
            </a:r>
            <a:endParaRPr b="0" lang="tr-TR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tr-TR" sz="20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İletişim Ortamları:</a:t>
            </a:r>
            <a:endParaRPr b="0" lang="tr-TR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tr-TR" sz="20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Yüz yüze ortamlar: Toplantılar, etkinlikler, konferanslar</a:t>
            </a:r>
            <a:endParaRPr b="0" lang="tr-TR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tr-TR" sz="20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Kitle iletişim ortamları: Televizyon, radyo, gazete</a:t>
            </a:r>
            <a:endParaRPr b="0" lang="tr-TR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tr-TR" sz="20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Dijital ortamlar: İnternet, sosyal medya, mobil platformlar</a:t>
            </a:r>
            <a:endParaRPr b="0" lang="tr-TR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tr-TR" sz="20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İletişim Araçları:</a:t>
            </a:r>
            <a:endParaRPr b="0" lang="tr-TR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tr-TR" sz="20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Yazılı araçlar: Basın bülteni, broşür, rapor, dergi</a:t>
            </a:r>
            <a:endParaRPr b="0" lang="tr-TR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tr-TR" sz="20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Görsel-işitsel araçlar: TV, video, podcast, sunumlar</a:t>
            </a:r>
            <a:endParaRPr b="0" lang="tr-TR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tr-TR" sz="20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Dijital araçlar: Web sitesi, e-posta, sosyal medya, online basın odası</a:t>
            </a:r>
            <a:endParaRPr b="0" lang="tr-TR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endParaRPr b="0" lang="tr-TR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28600" indent="0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1523880" y="751680"/>
            <a:ext cx="8608680" cy="129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Hİ II   DERSİN İŞLENİŞİ KONULAR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540000" y="1737720"/>
            <a:ext cx="10818720" cy="474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400" strike="noStrike" u="none">
                <a:solidFill>
                  <a:srgbClr val="ffff00"/>
                </a:solidFill>
                <a:effectLst/>
                <a:uFillTx/>
                <a:latin typeface="Century Gothic"/>
                <a:ea typeface="Microsoft YaHei"/>
              </a:rPr>
              <a:t>     </a:t>
            </a:r>
            <a:r>
              <a:rPr b="1" lang="tr-TR" sz="2400" strike="noStrike" u="none">
                <a:solidFill>
                  <a:srgbClr val="ffffff"/>
                </a:solidFill>
                <a:effectLst/>
                <a:uFillTx/>
                <a:latin typeface="Century Gothic"/>
                <a:ea typeface="Microsoft YaHei"/>
              </a:rPr>
              <a:t> 6. </a:t>
            </a:r>
            <a:r>
              <a:rPr b="1" lang="tr-TR" sz="2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Sponsorluğun Gelişimi 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tr-TR" sz="2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       Tarihsel Gelişim Süreci: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60000" algn="just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tr-TR" sz="2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Geleneksel dönem:</a:t>
            </a:r>
            <a:r>
              <a:rPr b="0" lang="tr-TR" sz="24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 Sanat, spor ve kültürel faaliyetlere maddi destek (hayırseverlik ağırlıklı)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  <a:ea typeface="Microsoft YaHei"/>
            </a:endParaRPr>
          </a:p>
          <a:p>
            <a:pPr marL="360000" algn="just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tr-TR" sz="2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Modern dönem: </a:t>
            </a:r>
            <a:r>
              <a:rPr b="0" lang="tr-TR" sz="24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Marka bilinirliği ve görünürlük odaklı sponsorluklar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  <a:ea typeface="Microsoft YaHei"/>
            </a:endParaRPr>
          </a:p>
          <a:p>
            <a:pPr marL="360000" algn="just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tr-TR" sz="2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Stratejik dönem: </a:t>
            </a:r>
            <a:r>
              <a:rPr b="0" lang="tr-TR" sz="24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Kurumsal kimlik, imaj ve hedef kitle uyumu gözetilen sponsorluk anlayışı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  <a:ea typeface="Microsoft YaHei"/>
            </a:endParaRPr>
          </a:p>
          <a:p>
            <a:pPr marL="360000" algn="just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tr-TR" sz="2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Dijital dönem:</a:t>
            </a:r>
            <a:r>
              <a:rPr b="0" lang="tr-TR" sz="24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 Sosyal medya, influencer, etkinlik ve deneyim temelli sponsorluklar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  <a:ea typeface="Microsoft YaHei"/>
            </a:endParaRPr>
          </a:p>
          <a:p>
            <a:pPr indent="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1523880" y="751680"/>
            <a:ext cx="8608680" cy="129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Hİ II   DERSİN İŞLENİŞİ KONULAR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685800" y="1800000"/>
            <a:ext cx="10818720" cy="486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0000" lnSpcReduction="19999"/>
          </a:bodyPr>
          <a:p>
            <a:pPr marL="228600" indent="45720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4000" strike="noStrike" u="none">
                <a:solidFill>
                  <a:srgbClr val="ffff00"/>
                </a:solidFill>
                <a:effectLst/>
                <a:uFillTx/>
                <a:latin typeface="Century Gothic"/>
                <a:ea typeface="Microsoft YaHei"/>
              </a:rPr>
              <a:t> </a:t>
            </a:r>
            <a:r>
              <a:rPr b="1" lang="tr-TR" sz="4200" strike="noStrike" u="none">
                <a:solidFill>
                  <a:srgbClr val="ffff00"/>
                </a:solidFill>
                <a:effectLst/>
                <a:uFillTx/>
                <a:latin typeface="Century Gothic"/>
                <a:ea typeface="Microsoft YaHei"/>
              </a:rPr>
              <a:t>  </a:t>
            </a:r>
            <a:r>
              <a:rPr b="1" lang="tr-TR" sz="3200" strike="noStrike" u="none">
                <a:solidFill>
                  <a:srgbClr val="ffff00"/>
                </a:solidFill>
                <a:effectLst/>
                <a:uFillTx/>
                <a:latin typeface="Century Gothic"/>
                <a:ea typeface="Microsoft YaHei"/>
              </a:rPr>
              <a:t> </a:t>
            </a:r>
            <a:r>
              <a:rPr b="1" lang="tr-TR" sz="3200" strike="noStrike" u="none">
                <a:solidFill>
                  <a:srgbClr val="ffffff"/>
                </a:solidFill>
                <a:effectLst/>
                <a:uFillTx/>
                <a:latin typeface="Century Gothic"/>
                <a:ea typeface="Microsoft YaHei"/>
              </a:rPr>
              <a:t>7. </a:t>
            </a:r>
            <a:r>
              <a:rPr b="1" lang="tr-TR" sz="32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Kriz Kavramı</a:t>
            </a:r>
            <a:endParaRPr b="0" lang="tr-TR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28600" indent="45720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Halkla İlişkiler Açısından Kriz:</a:t>
            </a:r>
            <a:endParaRPr b="0" lang="tr-TR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28600" indent="45720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Etkili iletişim gerektirir</a:t>
            </a:r>
            <a:endParaRPr b="0" lang="tr-TR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28600" indent="45720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Yanlış yönetilirse kriz derinleşir</a:t>
            </a:r>
            <a:endParaRPr b="0" lang="tr-TR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28600" indent="45720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Doğru yönetilirse fırsata dönüşebilir</a:t>
            </a:r>
            <a:endParaRPr b="0" lang="tr-TR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28600" indent="45720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Özetle:</a:t>
            </a:r>
            <a:endParaRPr b="0" lang="tr-TR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28600" indent="45720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Kriz, yalnızca yaşanan bir olay değil; nasıl yönetildiğiyle anlam kazanan bir süreçtir.</a:t>
            </a:r>
            <a:endParaRPr b="0" lang="tr-TR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28600" indent="45720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1523880" y="751680"/>
            <a:ext cx="8608680" cy="129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Hİ II   DERSİN İŞLENİŞİ KONULAR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/>
          </p:nvPr>
        </p:nvSpPr>
        <p:spPr>
          <a:xfrm>
            <a:off x="574560" y="1670400"/>
            <a:ext cx="10044000" cy="5689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spAutoFit/>
          </a:bodyPr>
          <a:p>
            <a:pPr marL="228600"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1800" strike="noStrike" u="none">
                <a:solidFill>
                  <a:srgbClr val="ffffff"/>
                </a:solidFill>
                <a:effectLst/>
                <a:uFillTx/>
                <a:latin typeface="Times New Roman"/>
                <a:ea typeface="Microsoft YaHei"/>
              </a:rPr>
              <a:t>8. </a:t>
            </a:r>
            <a:r>
              <a:rPr b="1" lang="tr-TR" sz="20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Kurumsal İtibarın Tanımı ve Kavramsal Çerçevesi</a:t>
            </a:r>
            <a:endParaRPr b="0" lang="tr-TR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588600" indent="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tr-TR" sz="20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Kurumsal İtibarın Temel Bileşenleri:</a:t>
            </a:r>
            <a:endParaRPr b="0" lang="tr-TR" sz="2000" strike="noStrike" u="none">
              <a:solidFill>
                <a:srgbClr val="ffffff"/>
              </a:solidFill>
              <a:effectLst/>
              <a:uFillTx/>
              <a:latin typeface="Arial"/>
              <a:ea typeface="Microsoft YaHei"/>
            </a:endParaRPr>
          </a:p>
          <a:p>
            <a:pPr marL="5886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tr-TR" sz="20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Kurumsal kimlik ve imaj</a:t>
            </a:r>
            <a:endParaRPr b="0" lang="tr-TR" sz="2000" strike="noStrike" u="none">
              <a:solidFill>
                <a:srgbClr val="ffffff"/>
              </a:solidFill>
              <a:effectLst/>
              <a:uFillTx/>
              <a:latin typeface="Arial"/>
              <a:ea typeface="Microsoft YaHei"/>
            </a:endParaRPr>
          </a:p>
          <a:p>
            <a:pPr marL="5886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tr-TR" sz="20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Davranış ve etik değerler</a:t>
            </a:r>
            <a:endParaRPr b="0" lang="tr-TR" sz="2000" strike="noStrike" u="none">
              <a:solidFill>
                <a:srgbClr val="ffffff"/>
              </a:solidFill>
              <a:effectLst/>
              <a:uFillTx/>
              <a:latin typeface="Arial"/>
              <a:ea typeface="Microsoft YaHei"/>
            </a:endParaRPr>
          </a:p>
          <a:p>
            <a:pPr marL="5886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tr-TR" sz="20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İletişim ve şeffaflık</a:t>
            </a:r>
            <a:endParaRPr b="0" lang="tr-TR" sz="2000" strike="noStrike" u="none">
              <a:solidFill>
                <a:srgbClr val="ffffff"/>
              </a:solidFill>
              <a:effectLst/>
              <a:uFillTx/>
              <a:latin typeface="Arial"/>
              <a:ea typeface="Microsoft YaHei"/>
            </a:endParaRPr>
          </a:p>
          <a:p>
            <a:pPr marL="5886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tr-TR" sz="20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Sosyal sorumluluk</a:t>
            </a:r>
            <a:endParaRPr b="0" lang="tr-TR" sz="2000" strike="noStrike" u="none">
              <a:solidFill>
                <a:srgbClr val="ffffff"/>
              </a:solidFill>
              <a:effectLst/>
              <a:uFillTx/>
              <a:latin typeface="Arial"/>
              <a:ea typeface="Microsoft YaHei"/>
            </a:endParaRPr>
          </a:p>
          <a:p>
            <a:pPr marL="5886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tr-TR" sz="20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Performans ve tutarlılık</a:t>
            </a:r>
            <a:endParaRPr b="0" lang="tr-TR" sz="2000" strike="noStrike" u="none">
              <a:solidFill>
                <a:srgbClr val="ffffff"/>
              </a:solidFill>
              <a:effectLst/>
              <a:uFillTx/>
              <a:latin typeface="Arial"/>
              <a:ea typeface="Microsoft YaHei"/>
            </a:endParaRPr>
          </a:p>
          <a:p>
            <a:pPr marL="588600" indent="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tr-TR" sz="20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Özetle</a:t>
            </a:r>
            <a:r>
              <a:rPr b="1" lang="tr-TR" sz="20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:</a:t>
            </a:r>
            <a:endParaRPr b="0" lang="tr-TR" sz="2000" strike="noStrike" u="none">
              <a:solidFill>
                <a:srgbClr val="ffffff"/>
              </a:solidFill>
              <a:effectLst/>
              <a:uFillTx/>
              <a:latin typeface="Arial"/>
              <a:ea typeface="Microsoft YaHei"/>
            </a:endParaRPr>
          </a:p>
          <a:p>
            <a:pPr marL="588600" indent="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tr-TR" sz="20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Kurumsal itibar, kurumun kim olduğu değil, nasıl hatırlandığıdır.</a:t>
            </a:r>
            <a:endParaRPr b="0" lang="tr-TR" sz="2000" strike="noStrike" u="none">
              <a:solidFill>
                <a:srgbClr val="ffffff"/>
              </a:solidFill>
              <a:effectLst/>
              <a:uFillTx/>
              <a:latin typeface="Arial"/>
              <a:ea typeface="Microsoft YaHei"/>
            </a:endParaRPr>
          </a:p>
          <a:p>
            <a:pPr marL="228600" indent="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endParaRPr b="0" lang="tr-TR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1523880" y="751680"/>
            <a:ext cx="8608680" cy="129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Hİ II   DERSİN İŞLENİŞİ KONULAR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966600" y="1845000"/>
            <a:ext cx="9471960" cy="4951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spAutoFit/>
          </a:bodyPr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ff"/>
                </a:solidFill>
                <a:effectLst/>
                <a:uFillTx/>
                <a:latin typeface="Times New Roman"/>
                <a:ea typeface="Microsoft YaHei"/>
              </a:rPr>
              <a:t>   9. </a:t>
            </a:r>
            <a:r>
              <a:rPr b="1" lang="tr-TR" sz="2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Kurumsal Sosyal Sorumluluk ve Halkla İlişkiler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tr-TR" sz="2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KSS – Halkla İlişkiler İlişkisi: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tr-TR" sz="24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Tanıtım değil, samimi sorumluluk temellidir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tr-TR" sz="24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Süreklilik ve tutarlılık gerektirir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tr-TR" sz="24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İletişim, eylemle desteklenmelidir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tr-TR" sz="2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Özetle: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tr-TR" sz="24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Halkla ilişkiler için KSS, söylenen değil yapılanın iletişimidir.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endParaRPr b="0" lang="tr-TR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1523880" y="751680"/>
            <a:ext cx="8608680" cy="129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Hİ II   DERSİN İŞLENİŞİ KONULAR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685800" y="1800000"/>
            <a:ext cx="10818720" cy="486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9999"/>
          </a:bodyPr>
          <a:p>
            <a:pPr indent="0" algn="just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  <a:ea typeface="Microsoft YaHei"/>
              </a:rPr>
              <a:t> 10. </a:t>
            </a:r>
            <a:r>
              <a:rPr b="1" lang="en-US" sz="3200" strike="noStrike" u="none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</a:rPr>
              <a:t>Lobicilik: Tanım, Amaç ve Faaliyetler</a:t>
            </a:r>
            <a:endParaRPr b="0" lang="tr-TR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en-US" sz="2800" strike="noStrike" u="none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FillTx/>
                <a:latin typeface="Times New Roman"/>
              </a:rPr>
              <a:t>Lobicilik Faaliyetleri:</a:t>
            </a:r>
            <a:endParaRPr b="0" lang="tr-TR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en-US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Karar vericilerle doğrudan görüşmeler</a:t>
            </a:r>
            <a:endParaRPr b="0" lang="tr-TR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en-US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Rapor, dosya ve bilgi notları hazırlama</a:t>
            </a:r>
            <a:endParaRPr b="0" lang="tr-TR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en-US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Toplantı, panel ve çalıştaylar düzenleme</a:t>
            </a:r>
            <a:endParaRPr b="0" lang="tr-TR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en-US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Kamuoyu ve medya bilgilendirme çalışmaları</a:t>
            </a:r>
            <a:endParaRPr b="0" lang="tr-TR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en-US" sz="28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Özetle:</a:t>
            </a:r>
            <a:endParaRPr b="0" lang="tr-TR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en-US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Lobicilik, baskı kurmak değil; bilgi ve iletişim yoluyla etkileme sürecidir.</a:t>
            </a:r>
            <a:endParaRPr b="0" lang="tr-TR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endParaRPr b="0" lang="tr-TR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1523880" y="751680"/>
            <a:ext cx="8608680" cy="129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Hİ II   DERSİN İŞLENİŞİ KONULAR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685800" y="1800000"/>
            <a:ext cx="10818720" cy="5058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25000" lnSpcReduction="19999"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400" strike="noStrike" u="none">
                <a:solidFill>
                  <a:srgbClr val="ffffff"/>
                </a:solidFill>
                <a:effectLst/>
                <a:uFillTx/>
                <a:latin typeface="Times New Roman"/>
                <a:ea typeface="Microsoft YaHei"/>
              </a:rPr>
              <a:t>    </a:t>
            </a:r>
            <a:r>
              <a:rPr b="1" lang="tr-TR" sz="6000" strike="noStrike" u="none">
                <a:solidFill>
                  <a:srgbClr val="ffffff"/>
                </a:solidFill>
                <a:effectLst/>
                <a:uFillTx/>
                <a:latin typeface="Times New Roman"/>
                <a:ea typeface="Microsoft YaHei"/>
              </a:rPr>
              <a:t> </a:t>
            </a:r>
            <a:r>
              <a:rPr b="1" lang="tr-TR" sz="11170" strike="noStrike" u="none">
                <a:solidFill>
                  <a:srgbClr val="ffffff"/>
                </a:solidFill>
                <a:effectLst/>
                <a:uFillTx/>
                <a:latin typeface="Times New Roman"/>
                <a:ea typeface="Microsoft YaHei"/>
              </a:rPr>
              <a:t> 11. </a:t>
            </a:r>
            <a:r>
              <a:rPr b="1" lang="tr-TR" sz="922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Sunum Nedir?</a:t>
            </a:r>
            <a:endParaRPr b="0" lang="tr-TR" sz="92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tr-TR" sz="922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Sunumun Temel Özellikleri:</a:t>
            </a:r>
            <a:endParaRPr b="0" lang="tr-TR" sz="92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tr-TR" sz="922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Planlı ve amaçlıdır</a:t>
            </a:r>
            <a:endParaRPr b="0" lang="tr-TR" sz="92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tr-TR" sz="922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Görsel ve sözlü anlatımı birlikte kullanır</a:t>
            </a:r>
            <a:endParaRPr b="0" lang="tr-TR" sz="92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tr-TR" sz="922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Dinleyiciye göre hazırlanır</a:t>
            </a:r>
            <a:endParaRPr b="0" lang="tr-TR" sz="92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tr-TR" sz="922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Mesajın anlaşılmasını hedefler</a:t>
            </a:r>
            <a:endParaRPr b="0" lang="tr-TR" sz="92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tr-TR" sz="922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Özetle:</a:t>
            </a:r>
            <a:endParaRPr b="0" lang="tr-TR" sz="92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tr-TR" sz="922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Sunum, bilgiyi aktarmanın değil, anlamayı sağlamanın yoludur.</a:t>
            </a:r>
            <a:endParaRPr b="0" lang="tr-TR" sz="922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endParaRPr b="0" lang="tr-TR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1523880" y="751680"/>
            <a:ext cx="8608680" cy="129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Hİ II   DERSİN İŞLENİŞİ KONULAR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685800" y="1800000"/>
            <a:ext cx="10818720" cy="486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47500" lnSpcReduction="19999"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4000" strike="noStrike" u="none">
                <a:solidFill>
                  <a:srgbClr val="ffffff"/>
                </a:solidFill>
                <a:effectLst/>
                <a:uFillTx/>
                <a:latin typeface="Times New Roman"/>
                <a:ea typeface="Microsoft YaHei"/>
              </a:rPr>
              <a:t>      </a:t>
            </a:r>
            <a:r>
              <a:rPr b="1" lang="tr-TR" sz="4000" strike="noStrike" u="none">
                <a:solidFill>
                  <a:srgbClr val="ffffff"/>
                </a:solidFill>
                <a:effectLst/>
                <a:uFillTx/>
                <a:latin typeface="Times New Roman"/>
                <a:ea typeface="Microsoft YaHei"/>
              </a:rPr>
              <a:t>12. </a:t>
            </a:r>
            <a:r>
              <a:rPr b="1" lang="tr-TR" sz="40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İşletmelerde Halkla İlişkiler Departmanının Uygulama Alanları ve Gerçek Hayat Analizi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tr-TR" sz="40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Gerçek Hayat Analizi (Kısa Vaka):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tr-TR" sz="40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Bir gıda işletmesinde ürünle ilgili çıkan olumsuz haber sonrası, halkla ilişkiler departmanı;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tr-TR" sz="40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Hızlı ve şeffaf basın açıklaması yapmış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tr-TR" sz="40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Medya ile doğrudan iletişim kurmuş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tr-TR" sz="40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Sosyal medyada doğru bilgilendirme sağlamış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Clr>
                <a:srgbClr val="ffffff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tr-TR" sz="40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Güven tazeleyici KSS adımları atmıştır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tr-TR" sz="40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Sonuç</a:t>
            </a:r>
            <a:r>
              <a:rPr b="1" lang="tr-TR" sz="40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: Etkili halkla ilişkiler yönetimi sayesinde kriz büyümeden kontrol altına alınmış, kurumsal itibar korunmuştur.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5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1523880" y="751680"/>
            <a:ext cx="8608680" cy="129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rgbClr val="ffff00"/>
                </a:solidFill>
                <a:effectLst/>
                <a:uFillTx/>
                <a:latin typeface="Century Gothic"/>
              </a:rPr>
              <a:t>Hİ II   DERSİN İŞLENİŞİ KONULAR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540000" y="1800000"/>
            <a:ext cx="10818720" cy="4858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15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6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    Dersin Yöntemi: </a:t>
            </a:r>
            <a:r>
              <a:rPr b="0" lang="tr-TR" sz="36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Ders anlatım tarzı (sunum, vaka analizi.)</a:t>
            </a:r>
            <a:endParaRPr b="0" lang="tr-TR" sz="3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28600" indent="457200" algn="just" defTabSz="914400">
              <a:lnSpc>
                <a:spcPct val="115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36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Sunum</a:t>
            </a:r>
            <a:r>
              <a:rPr b="0" lang="tr-TR" sz="36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 yapılacaktır. </a:t>
            </a:r>
            <a:endParaRPr b="0" lang="tr-TR" sz="3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28600" indent="457200" algn="just" defTabSz="914400">
              <a:lnSpc>
                <a:spcPct val="115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36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Derste </a:t>
            </a:r>
            <a:r>
              <a:rPr b="0" lang="tr-TR" sz="36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izin</a:t>
            </a:r>
            <a:r>
              <a:rPr b="0" lang="tr-TR" sz="36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 verdiklerim konuşacak. </a:t>
            </a:r>
            <a:endParaRPr b="0" lang="tr-TR" sz="3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28600" indent="457200" algn="just" defTabSz="914400">
              <a:lnSpc>
                <a:spcPct val="115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36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Rahatsız</a:t>
            </a:r>
            <a:r>
              <a:rPr b="0" lang="tr-TR" sz="36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 eden olursa kimlikleri alınıp dışarı çıkarılacak. </a:t>
            </a:r>
            <a:endParaRPr b="0" lang="tr-TR" sz="3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28600" indent="457200" algn="just" defTabSz="914400">
              <a:lnSpc>
                <a:spcPct val="115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36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İtibarsızlaştırma</a:t>
            </a:r>
            <a:r>
              <a:rPr b="0" lang="tr-TR" sz="36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 olursa disipline verilecek.</a:t>
            </a:r>
            <a:endParaRPr b="0" lang="tr-TR" sz="3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1523880" y="751680"/>
            <a:ext cx="8608680" cy="129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Hİ II   DERSİN İŞLENİŞİ KONULAR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685800" y="2194560"/>
            <a:ext cx="10818720" cy="402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36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Kaynaklar: </a:t>
            </a:r>
            <a:r>
              <a:rPr b="0" lang="tr-TR" sz="3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Kullanılacak ders kitapları.</a:t>
            </a:r>
            <a:endParaRPr b="0" lang="tr-TR" sz="3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1523880" y="751680"/>
            <a:ext cx="8608680" cy="129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Hİ II   DERSİN İŞLENİŞİ KONULAR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685800" y="2194560"/>
            <a:ext cx="10818720" cy="402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4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Değerlendirme Kriterleri: </a:t>
            </a:r>
            <a:r>
              <a:rPr b="0" lang="tr-TR" sz="2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Sınavlar ve katılım beklentileri.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28600" indent="-228600" algn="just" defTabSz="914400">
              <a:lnSpc>
                <a:spcPct val="15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VİZE FİNAL 20 SORULUK TEST SINAVI OLACAK. 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28600" indent="-228600" algn="just" defTabSz="914400">
              <a:lnSpc>
                <a:spcPct val="15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NOTLAR, CEP TELEFONU MASAYA GELECEK. 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28600" indent="-228600" algn="just" defTabSz="914400">
              <a:lnSpc>
                <a:spcPct val="15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KİMLİKLER MASAYA KONACAK. 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28600" indent="-228600" algn="just" defTabSz="914400">
              <a:lnSpc>
                <a:spcPct val="15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SINAVA ZAMANINDA KATILMAK ZORUNLU. EN AZ  </a:t>
            </a:r>
            <a:r>
              <a:rPr b="0" lang="tr-TR" sz="24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5 DAKİKA </a:t>
            </a:r>
            <a:r>
              <a:rPr b="0" lang="tr-TR" sz="2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GECİKİLEBİLİR.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1523880" y="751680"/>
            <a:ext cx="8608680" cy="129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Hİ II   DERSİN İŞLENİŞİ KONULAR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540000" y="1800000"/>
            <a:ext cx="10818720" cy="402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4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            Gerçek Hayat ile Bağlantı: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4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            İş Hayatında Faydaları: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457200" indent="457200" algn="just" defTabSz="914400">
              <a:lnSpc>
                <a:spcPct val="90000"/>
              </a:lnSpc>
              <a:spcBef>
                <a:spcPts val="1001"/>
              </a:spcBef>
              <a:buClr>
                <a:srgbClr val="ffff00"/>
              </a:buClr>
              <a:buFont typeface="Arial"/>
              <a:buAutoNum type="arabicPeriod"/>
              <a:tabLst>
                <a:tab algn="l" pos="0"/>
              </a:tabLst>
            </a:pPr>
            <a:r>
              <a:rPr b="1" lang="tr-TR" sz="24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Kurumsal İtibar ve Marka Yönetimi Yetkinliği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28600" indent="228600" algn="just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4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 İş dünyasında şirketlerin</a:t>
            </a:r>
            <a:r>
              <a:rPr b="0" lang="tr-TR" sz="24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 itibarını koruma ve güçlendirme süreçlerinde</a:t>
            </a:r>
            <a:r>
              <a:rPr b="0" lang="tr-TR" sz="24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 aktif rol alabilirler.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28600" indent="228600" algn="just" defTabSz="914400">
              <a:lnSpc>
                <a:spcPct val="17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4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 Kriz anında </a:t>
            </a:r>
            <a:r>
              <a:rPr b="1" lang="tr-TR" sz="24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hızlı ve etkili iletişim kurma</a:t>
            </a:r>
            <a:r>
              <a:rPr b="0" lang="tr-TR" sz="24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 becerisi geliştirerek iş dünyasında kritik pozisyonlarda çalışabilirler.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28600" indent="228600" algn="just" defTabSz="914400">
              <a:lnSpc>
                <a:spcPct val="17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1" lang="tr-TR" sz="24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 </a:t>
            </a:r>
            <a:r>
              <a:rPr b="1" lang="tr-TR" sz="24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Uluslararası şirketlerde</a:t>
            </a:r>
            <a:r>
              <a:rPr b="0" lang="tr-TR" sz="24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 çalışarak farklı kültürlerle etkili iletişim kurabilirler.</a:t>
            </a:r>
            <a:endParaRPr b="0" lang="tr-TR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1523880" y="751680"/>
            <a:ext cx="8608680" cy="129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Hİ II   DERSİN İŞLENİŞİ KONULAR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685800" y="2194560"/>
            <a:ext cx="10818720" cy="402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28600" indent="228600" algn="just" defTabSz="914400">
              <a:lnSpc>
                <a:spcPct val="15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32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İş dünyasında </a:t>
            </a:r>
            <a:r>
              <a:rPr b="1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etik halkla ilişkiler ve şeffaflık politikalarını</a:t>
            </a:r>
            <a:r>
              <a:rPr b="0" lang="tr-TR" sz="32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 benimseyerek şirketlerin güvenilir bir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marka imajı oluşturmasına</a:t>
            </a:r>
            <a:r>
              <a:rPr b="0" lang="tr-TR" sz="32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 katkıda bulunabilirler.</a:t>
            </a:r>
            <a:endParaRPr b="0" lang="tr-TR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28600" indent="228600" algn="just" defTabSz="914400">
              <a:lnSpc>
                <a:spcPct val="15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32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İş dünyasında </a:t>
            </a:r>
            <a:r>
              <a:rPr b="1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analitik düşünme yeteneğini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 </a:t>
            </a:r>
            <a:r>
              <a:rPr b="0" lang="tr-TR" sz="32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geliştirerek stratejik halkla ilişkiler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planları</a:t>
            </a:r>
            <a:r>
              <a:rPr b="0" lang="tr-TR" sz="32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 oluşturabilirler.</a:t>
            </a:r>
            <a:endParaRPr b="0" lang="tr-TR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1523880" y="751680"/>
            <a:ext cx="8608680" cy="129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Hİ II   DERSİN İŞLENİŞİ KONULAR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/>
          </p:nvPr>
        </p:nvSpPr>
        <p:spPr>
          <a:xfrm>
            <a:off x="685800" y="2194560"/>
            <a:ext cx="10818720" cy="402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457200" algn="just" defTabSz="914400">
              <a:lnSpc>
                <a:spcPct val="15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32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Halkla ilişkiler, </a:t>
            </a:r>
            <a:r>
              <a:rPr b="1" lang="tr-TR" sz="32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pazarlama ve reklamcılıkla iç içe olduğu için</a:t>
            </a:r>
            <a:r>
              <a:rPr b="0" lang="tr-TR" sz="32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, 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reklam kampanyalarını daha etkili yönetebilirler.</a:t>
            </a:r>
            <a:endParaRPr b="0" lang="tr-TR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28600" indent="457200" algn="just" defTabSz="914400">
              <a:lnSpc>
                <a:spcPct val="15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1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Influencer pazarlaması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, </a:t>
            </a:r>
            <a:r>
              <a:rPr b="1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sosyal medya kriz yönetimi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 ve </a:t>
            </a:r>
            <a:r>
              <a:rPr b="1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topluluk yönetimi</a:t>
            </a:r>
            <a:r>
              <a:rPr b="0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 </a:t>
            </a:r>
            <a:r>
              <a:rPr b="0" lang="tr-TR" sz="32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gibi konularda yetkinlik kazanarak firmalara </a:t>
            </a:r>
            <a:r>
              <a:rPr b="1" lang="tr-TR" sz="32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dijital strateji danışmanlığı</a:t>
            </a:r>
            <a:r>
              <a:rPr b="0" lang="tr-TR" sz="32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 yapabilirler.</a:t>
            </a:r>
            <a:endParaRPr b="0" lang="tr-TR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1523880" y="751680"/>
            <a:ext cx="8608680" cy="129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Hİ II   DERSİN İŞLENİŞİ KONULAR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/>
          </p:nvPr>
        </p:nvSpPr>
        <p:spPr>
          <a:xfrm>
            <a:off x="685800" y="2194560"/>
            <a:ext cx="10818720" cy="402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5000" lnSpcReduction="9999"/>
          </a:bodyPr>
          <a:p>
            <a:pPr marL="216000"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40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  *Halkla ilişkilerde edindikleri  beceriler sayesinde </a:t>
            </a:r>
            <a:r>
              <a:rPr b="1" lang="tr-TR" sz="40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freelance PR danışmanı veya sosyal medya yöneticisi</a:t>
            </a:r>
            <a:r>
              <a:rPr b="0" lang="tr-TR" sz="40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 olarak çalışabilirler.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28600" indent="457200" algn="just" defTabSz="914400">
              <a:lnSpc>
                <a:spcPct val="15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1" lang="tr-TR" sz="40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CEO’ların ve liderlerin kişisel markalarını</a:t>
            </a:r>
            <a:r>
              <a:rPr b="0" lang="tr-TR" sz="40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 yöneterek kurumsal halkla ilişkiler çalışmalarında görev alabilirler.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1523880" y="751680"/>
            <a:ext cx="8608680" cy="129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Hİ II   DERSİN İŞLENİŞİ KONULAR</a:t>
            </a:r>
            <a:endParaRPr b="0" lang="tr-TR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>
          <a:xfrm>
            <a:off x="685800" y="2194560"/>
            <a:ext cx="10818720" cy="402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7500" lnSpcReduction="19999"/>
          </a:bodyPr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36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Başarı İçin Öneriler: </a:t>
            </a:r>
            <a:r>
              <a:rPr b="0" lang="tr-TR" sz="3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Verimli ders çalışma yöntemleri, kaynaklardan nasıl yararlanacakları ve sınavlara nasıl hazırlanacakları konusunda tavsiyeler.</a:t>
            </a:r>
            <a:endParaRPr b="0" lang="tr-TR" sz="3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✅ </a:t>
            </a: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Dersi Düzenli Takip Edin:</a:t>
            </a: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 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Haftalık konuları aksatmadan çalışın.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✅ </a:t>
            </a: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Özet Çıkarın:</a:t>
            </a: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 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Konuların ana noktalarını not alarak pekiştirin.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✅ </a:t>
            </a: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Kaynakları Kullanın:</a:t>
            </a: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 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Ders kitabı, vaka analizleri ve makalelerden faydalanın.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✅ </a:t>
            </a: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Uygulamalı Öğrenin:</a:t>
            </a: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 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Gerçek Hİ örneklerini analiz edin, sektörel gelişmeleri takip edin.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✅ </a:t>
            </a: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Soru Çözün &amp; Tartışın:</a:t>
            </a: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 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Kendinizi test edin, grup çalışmalarıyla bilgilerinizi pekiştirin.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✅ </a:t>
            </a: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Sınavlara Erken Hazırlanın:</a:t>
            </a: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 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Son dakikaya bırakmadan, konuları periyodik tekrar edin.</a:t>
            </a:r>
            <a:endParaRPr b="0" lang="tr-TR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Uçak İzi">
  <a:themeElements>
    <a:clrScheme name="Uçak İzi">
      <a:dk1>
        <a:srgbClr val="000000"/>
      </a:dk1>
      <a:lt1>
        <a:srgbClr val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 pitchFamily="0" charset="1"/>
        <a:ea typeface=""/>
        <a:cs typeface=""/>
      </a:majorFont>
      <a:minorFont>
        <a:latin typeface="Century Gothic" panose="020B0502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9000"/>
                <a:lumMod val="110000"/>
              </a:schemeClr>
            </a:gs>
            <a:gs pos="52000">
              <a:schemeClr val="phClr">
                <a:tint val="74000"/>
                <a:lumMod val="104000"/>
              </a:schemeClr>
            </a:gs>
            <a:gs pos="100000">
              <a:schemeClr val="phClr">
                <a:tint val="78000"/>
                <a:lumMod val="100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4000"/>
              </a:schemeClr>
            </a:gs>
            <a:gs pos="78000">
              <a:schemeClr val="phClr">
                <a:shade val="100000"/>
                <a:lumMod val="100000"/>
              </a:schemeClr>
            </a:gs>
          </a:gsLst>
          <a:lin ang="5400000" scaled="0"/>
          <a:tileRect l="0" t="0" r="0" b="0"/>
        </a:gradFill>
      </a:fillStyleLst>
      <a:lnStyleLst>
        <a:ln w="9525" cap="flat" cmpd="sng" algn="ctr">
          <a:prstDash val="solid"/>
        </a:ln>
        <a:ln w="1270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174</TotalTime>
  <Application>LibreOffice/25.8.3.2$Windows_X86_64 LibreOffice_project/8ca8d55c161d602844f5428fa4b58097424e324e</Application>
  <AppVersion>15.0000</AppVersion>
  <Words>799</Words>
  <Paragraphs>98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2025-02-10T12:53:37Z</dcterms:created>
  <dc:creator>erhan çitil</dc:creator>
  <dc:description/>
  <dc:language>tr-TR</dc:language>
  <cp:lastModifiedBy/>
  <dcterms:modified xsi:type="dcterms:W3CDTF">2026-02-09T10:38:48Z</dcterms:modified>
  <cp:revision>44</cp:revision>
  <dc:subject/>
  <dc:title>Hİ II   DERSİN İŞLENİŞİ KONULAR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Geniş ekran</vt:lpwstr>
  </property>
  <property fmtid="{D5CDD505-2E9C-101B-9397-08002B2CF9AE}" pid="3" name="Slides">
    <vt:i4>19</vt:i4>
  </property>
</Properties>
</file>